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lacial Indifference Bold" charset="1" panose="00000800000000000000"/>
      <p:regular r:id="rId17"/>
    </p:embeddedFont>
    <p:embeddedFont>
      <p:font typeface="Glacial Indifference" charset="1" panose="00000000000000000000"/>
      <p:regular r:id="rId18"/>
    </p:embeddedFont>
    <p:embeddedFont>
      <p:font typeface="Chau Philomene Italics" charset="1" panose="02000806040000020003"/>
      <p:regular r:id="rId19"/>
    </p:embeddedFont>
    <p:embeddedFont>
      <p:font typeface="Chau Philomene" charset="1" panose="02000806040000020003"/>
      <p:regular r:id="rId20"/>
    </p:embeddedFont>
    <p:embeddedFont>
      <p:font typeface="Open Sans Bold" charset="1" panose="020B0806030504020204"/>
      <p:regular r:id="rId21"/>
    </p:embeddedFont>
    <p:embeddedFont>
      <p:font typeface="Open Sans" charset="1" panose="020B06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fcf.usp.br/agenda/day.php?year=2016&amp;month=12&amp;day=16&amp;area=3&amp;room=19" TargetMode="External" Type="http://schemas.openxmlformats.org/officeDocument/2006/relationships/hyperlink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https://fcf.usp.br/agenda/day.php?year=2016&amp;month=12&amp;day=16&amp;area=3&amp;room=19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7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281" y="4845815"/>
            <a:ext cx="9871619" cy="9728032"/>
          </a:xfrm>
          <a:custGeom>
            <a:avLst/>
            <a:gdLst/>
            <a:ahLst/>
            <a:cxnLst/>
            <a:rect r="r" b="b" t="t" l="l"/>
            <a:pathLst>
              <a:path h="9728032" w="9871619">
                <a:moveTo>
                  <a:pt x="0" y="0"/>
                </a:moveTo>
                <a:lnTo>
                  <a:pt x="9871619" y="0"/>
                </a:lnTo>
                <a:lnTo>
                  <a:pt x="9871619" y="9728032"/>
                </a:lnTo>
                <a:lnTo>
                  <a:pt x="0" y="9728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5212" y="6220919"/>
            <a:ext cx="3288720" cy="3288720"/>
          </a:xfrm>
          <a:custGeom>
            <a:avLst/>
            <a:gdLst/>
            <a:ahLst/>
            <a:cxnLst/>
            <a:rect r="r" b="b" t="t" l="l"/>
            <a:pathLst>
              <a:path h="3288720" w="3288720">
                <a:moveTo>
                  <a:pt x="0" y="0"/>
                </a:moveTo>
                <a:lnTo>
                  <a:pt x="3288720" y="0"/>
                </a:lnTo>
                <a:lnTo>
                  <a:pt x="3288720" y="3288721"/>
                </a:lnTo>
                <a:lnTo>
                  <a:pt x="0" y="3288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2630" y="1735595"/>
            <a:ext cx="11722740" cy="7140215"/>
          </a:xfrm>
          <a:custGeom>
            <a:avLst/>
            <a:gdLst/>
            <a:ahLst/>
            <a:cxnLst/>
            <a:rect r="r" b="b" t="t" l="l"/>
            <a:pathLst>
              <a:path h="7140215" w="11722740">
                <a:moveTo>
                  <a:pt x="0" y="0"/>
                </a:moveTo>
                <a:lnTo>
                  <a:pt x="11722740" y="0"/>
                </a:lnTo>
                <a:lnTo>
                  <a:pt x="11722740" y="7140214"/>
                </a:lnTo>
                <a:lnTo>
                  <a:pt x="0" y="7140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0083" y="0"/>
            <a:ext cx="3105144" cy="3265448"/>
          </a:xfrm>
          <a:custGeom>
            <a:avLst/>
            <a:gdLst/>
            <a:ahLst/>
            <a:cxnLst/>
            <a:rect r="r" b="b" t="t" l="l"/>
            <a:pathLst>
              <a:path h="3265448" w="3105144">
                <a:moveTo>
                  <a:pt x="0" y="0"/>
                </a:moveTo>
                <a:lnTo>
                  <a:pt x="3105144" y="0"/>
                </a:lnTo>
                <a:lnTo>
                  <a:pt x="3105144" y="3265448"/>
                </a:lnTo>
                <a:lnTo>
                  <a:pt x="0" y="3265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88774" y="3019148"/>
            <a:ext cx="7110453" cy="229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5760">
                <a:solidFill>
                  <a:srgbClr val="1D3642"/>
                </a:solidFill>
                <a:latin typeface="Glacial Indifference Bold"/>
              </a:rPr>
              <a:t>Gerenciamento e Agendamento de Salas da Fatec Jahu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6220" y="6413204"/>
            <a:ext cx="8515561" cy="145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3"/>
              </a:lnSpc>
            </a:pPr>
            <a:r>
              <a:rPr lang="en-US" sz="3760" spc="15">
                <a:solidFill>
                  <a:srgbClr val="1D3642"/>
                </a:solidFill>
                <a:latin typeface="Glacial Indifference Bold"/>
              </a:rPr>
              <a:t>Membros:</a:t>
            </a:r>
            <a:r>
              <a:rPr lang="en-US" sz="3760" spc="15">
                <a:solidFill>
                  <a:srgbClr val="1D3642"/>
                </a:solidFill>
                <a:latin typeface="Glacial Indifference"/>
              </a:rPr>
              <a:t> Arthur, Deivide, Pablo, Pedro, Thiago e Vinícius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50901" y="1999917"/>
            <a:ext cx="9039182" cy="47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57">
                <a:solidFill>
                  <a:srgbClr val="1D3642"/>
                </a:solidFill>
                <a:latin typeface="Glacial Indifference"/>
              </a:rPr>
              <a:t>Desenvolvimento de Software Multiplataforma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BB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57414" y="5262431"/>
            <a:ext cx="9201886" cy="3406946"/>
            <a:chOff x="0" y="0"/>
            <a:chExt cx="5438141" cy="2013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8141" cy="2013441"/>
            </a:xfrm>
            <a:custGeom>
              <a:avLst/>
              <a:gdLst/>
              <a:ahLst/>
              <a:cxnLst/>
              <a:rect r="r" b="b" t="t" l="l"/>
              <a:pathLst>
                <a:path h="2013441" w="5438141">
                  <a:moveTo>
                    <a:pt x="0" y="0"/>
                  </a:moveTo>
                  <a:lnTo>
                    <a:pt x="5438141" y="0"/>
                  </a:lnTo>
                  <a:lnTo>
                    <a:pt x="5438141" y="2013441"/>
                  </a:lnTo>
                  <a:lnTo>
                    <a:pt x="0" y="2013441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8141" cy="2051541"/>
            </a:xfrm>
            <a:prstGeom prst="rect">
              <a:avLst/>
            </a:prstGeom>
          </p:spPr>
          <p:txBody>
            <a:bodyPr anchor="ctr" rtlCol="false" tIns="77283" lIns="77283" bIns="77283" rIns="7728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56085" y="5073231"/>
            <a:ext cx="9131498" cy="3256779"/>
            <a:chOff x="0" y="0"/>
            <a:chExt cx="5396543" cy="1924695"/>
          </a:xfrm>
        </p:grpSpPr>
        <p:sp>
          <p:nvSpPr>
            <p:cNvPr name="Freeform 6" id="6">
              <a:hlinkClick r:id="rId2" tooltip="https://fcf.usp.br/agenda/day.php?year=2016&amp;month=12&amp;day=16&amp;area=3&amp;room=19"/>
            </p:cNvPr>
            <p:cNvSpPr/>
            <p:nvPr/>
          </p:nvSpPr>
          <p:spPr>
            <a:xfrm flipH="false" flipV="false" rot="0">
              <a:off x="0" y="0"/>
              <a:ext cx="5396543" cy="1924695"/>
            </a:xfrm>
            <a:custGeom>
              <a:avLst/>
              <a:gdLst/>
              <a:ahLst/>
              <a:cxnLst/>
              <a:rect r="r" b="b" t="t" l="l"/>
              <a:pathLst>
                <a:path h="1924695" w="5396543">
                  <a:moveTo>
                    <a:pt x="0" y="0"/>
                  </a:moveTo>
                  <a:lnTo>
                    <a:pt x="5396543" y="0"/>
                  </a:lnTo>
                  <a:lnTo>
                    <a:pt x="5396543" y="1924695"/>
                  </a:lnTo>
                  <a:lnTo>
                    <a:pt x="0" y="1924695"/>
                  </a:lnTo>
                  <a:close/>
                </a:path>
              </a:pathLst>
            </a:custGeom>
            <a:solidFill>
              <a:srgbClr val="F6EED9"/>
            </a:solidFill>
            <a:ln w="5715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96543" cy="1962795"/>
            </a:xfrm>
            <a:prstGeom prst="rect">
              <a:avLst/>
            </a:prstGeom>
          </p:spPr>
          <p:txBody>
            <a:bodyPr anchor="ctr" rtlCol="false" tIns="77283" lIns="77283" bIns="77283" rIns="7728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26979" y="3152554"/>
            <a:ext cx="3861427" cy="2366001"/>
          </a:xfrm>
          <a:custGeom>
            <a:avLst/>
            <a:gdLst/>
            <a:ahLst/>
            <a:cxnLst/>
            <a:rect r="r" b="b" t="t" l="l"/>
            <a:pathLst>
              <a:path h="2366001" w="3861427">
                <a:moveTo>
                  <a:pt x="0" y="0"/>
                </a:moveTo>
                <a:lnTo>
                  <a:pt x="3861427" y="0"/>
                </a:lnTo>
                <a:lnTo>
                  <a:pt x="3861427" y="2366001"/>
                </a:lnTo>
                <a:lnTo>
                  <a:pt x="0" y="2366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997362" y="6603691"/>
            <a:ext cx="5387583" cy="5309218"/>
          </a:xfrm>
          <a:custGeom>
            <a:avLst/>
            <a:gdLst/>
            <a:ahLst/>
            <a:cxnLst/>
            <a:rect r="r" b="b" t="t" l="l"/>
            <a:pathLst>
              <a:path h="5309218" w="5387583">
                <a:moveTo>
                  <a:pt x="0" y="0"/>
                </a:moveTo>
                <a:lnTo>
                  <a:pt x="5387584" y="0"/>
                </a:lnTo>
                <a:lnTo>
                  <a:pt x="5387584" y="5309218"/>
                </a:lnTo>
                <a:lnTo>
                  <a:pt x="0" y="530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97394" y="2133379"/>
            <a:ext cx="7646606" cy="134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7"/>
              </a:lnSpc>
            </a:pPr>
            <a:r>
              <a:rPr lang="en-US" sz="8569" spc="351">
                <a:solidFill>
                  <a:srgbClr val="F6EED9"/>
                </a:solidFill>
                <a:latin typeface="Chau Philomene"/>
              </a:rPr>
              <a:t>REFERÊNCIAS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57414" y="5319581"/>
            <a:ext cx="8364145" cy="50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3"/>
              </a:lnSpc>
            </a:pPr>
            <a:r>
              <a:rPr lang="en-US" sz="3760">
                <a:solidFill>
                  <a:srgbClr val="1D3642"/>
                </a:solidFill>
                <a:latin typeface="Glacial Indifference"/>
              </a:rPr>
              <a:t>Referências: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069453" y="7404896"/>
            <a:ext cx="1879341" cy="2157908"/>
          </a:xfrm>
          <a:custGeom>
            <a:avLst/>
            <a:gdLst/>
            <a:ahLst/>
            <a:cxnLst/>
            <a:rect r="r" b="b" t="t" l="l"/>
            <a:pathLst>
              <a:path h="2157908" w="1879341">
                <a:moveTo>
                  <a:pt x="0" y="0"/>
                </a:moveTo>
                <a:lnTo>
                  <a:pt x="1879342" y="0"/>
                </a:lnTo>
                <a:lnTo>
                  <a:pt x="1879342" y="2157908"/>
                </a:lnTo>
                <a:lnTo>
                  <a:pt x="0" y="2157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75470" y="1085850"/>
            <a:ext cx="9583830" cy="50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3"/>
              </a:lnSpc>
            </a:pPr>
            <a:r>
              <a:rPr lang="en-US" sz="3760">
                <a:solidFill>
                  <a:srgbClr val="F6F7F7"/>
                </a:solidFill>
                <a:latin typeface="Glacial Indifference"/>
              </a:rPr>
              <a:t>“Só vive o propósito quem suporta o processo”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68744" y="5959140"/>
            <a:ext cx="5342186" cy="6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3"/>
              </a:lnSpc>
            </a:pPr>
            <a:r>
              <a:rPr lang="en-US" sz="3759">
                <a:solidFill>
                  <a:srgbClr val="000000"/>
                </a:solidFill>
                <a:latin typeface="Glacial Indifference"/>
              </a:rPr>
              <a:t>https://fatecjahu.edu.br/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68744" y="6604081"/>
            <a:ext cx="5471666" cy="6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3"/>
              </a:lnSpc>
            </a:pPr>
            <a:r>
              <a:rPr lang="en-US" sz="3759">
                <a:solidFill>
                  <a:srgbClr val="000000"/>
                </a:solidFill>
                <a:latin typeface="Glacial Indifference"/>
                <a:hlinkClick r:id="rId9" tooltip="https://fcf.usp.br/agenda/day.php?year=2016&amp;month=12&amp;day=16&amp;area=3&amp;room=19"/>
              </a:rPr>
              <a:t>https://fcf.usp.br/agenda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57414" y="7249021"/>
            <a:ext cx="6442323" cy="6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3"/>
              </a:lnSpc>
            </a:pPr>
            <a:r>
              <a:rPr lang="en-US" sz="3759">
                <a:solidFill>
                  <a:srgbClr val="000000"/>
                </a:solidFill>
                <a:latin typeface="Glacial Indifference"/>
              </a:rPr>
              <a:t>https://google.com/calendar/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7D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281" y="4845815"/>
            <a:ext cx="9871619" cy="9728032"/>
          </a:xfrm>
          <a:custGeom>
            <a:avLst/>
            <a:gdLst/>
            <a:ahLst/>
            <a:cxnLst/>
            <a:rect r="r" b="b" t="t" l="l"/>
            <a:pathLst>
              <a:path h="9728032" w="9871619">
                <a:moveTo>
                  <a:pt x="0" y="0"/>
                </a:moveTo>
                <a:lnTo>
                  <a:pt x="9871619" y="0"/>
                </a:lnTo>
                <a:lnTo>
                  <a:pt x="9871619" y="9728032"/>
                </a:lnTo>
                <a:lnTo>
                  <a:pt x="0" y="9728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5212" y="5859529"/>
            <a:ext cx="3494088" cy="3494088"/>
          </a:xfrm>
          <a:custGeom>
            <a:avLst/>
            <a:gdLst/>
            <a:ahLst/>
            <a:cxnLst/>
            <a:rect r="r" b="b" t="t" l="l"/>
            <a:pathLst>
              <a:path h="3494088" w="3494088">
                <a:moveTo>
                  <a:pt x="0" y="0"/>
                </a:moveTo>
                <a:lnTo>
                  <a:pt x="3494088" y="0"/>
                </a:lnTo>
                <a:lnTo>
                  <a:pt x="3494088" y="3494088"/>
                </a:lnTo>
                <a:lnTo>
                  <a:pt x="0" y="3494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93417" y="1762691"/>
            <a:ext cx="11101165" cy="6761619"/>
          </a:xfrm>
          <a:custGeom>
            <a:avLst/>
            <a:gdLst/>
            <a:ahLst/>
            <a:cxnLst/>
            <a:rect r="r" b="b" t="t" l="l"/>
            <a:pathLst>
              <a:path h="6761619" w="11101165">
                <a:moveTo>
                  <a:pt x="0" y="0"/>
                </a:moveTo>
                <a:lnTo>
                  <a:pt x="11101166" y="0"/>
                </a:lnTo>
                <a:lnTo>
                  <a:pt x="11101166" y="6761618"/>
                </a:lnTo>
                <a:lnTo>
                  <a:pt x="0" y="676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42010" y="2594081"/>
            <a:ext cx="3105144" cy="3265448"/>
          </a:xfrm>
          <a:custGeom>
            <a:avLst/>
            <a:gdLst/>
            <a:ahLst/>
            <a:cxnLst/>
            <a:rect r="r" b="b" t="t" l="l"/>
            <a:pathLst>
              <a:path h="3265448" w="3105144">
                <a:moveTo>
                  <a:pt x="0" y="0"/>
                </a:moveTo>
                <a:lnTo>
                  <a:pt x="3105145" y="0"/>
                </a:lnTo>
                <a:lnTo>
                  <a:pt x="3105145" y="3265448"/>
                </a:lnTo>
                <a:lnTo>
                  <a:pt x="0" y="3265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23372" y="937767"/>
            <a:ext cx="3289037" cy="3289037"/>
          </a:xfrm>
          <a:custGeom>
            <a:avLst/>
            <a:gdLst/>
            <a:ahLst/>
            <a:cxnLst/>
            <a:rect r="r" b="b" t="t" l="l"/>
            <a:pathLst>
              <a:path h="3289037" w="3289037">
                <a:moveTo>
                  <a:pt x="0" y="0"/>
                </a:moveTo>
                <a:lnTo>
                  <a:pt x="3289038" y="0"/>
                </a:lnTo>
                <a:lnTo>
                  <a:pt x="3289038" y="3289038"/>
                </a:lnTo>
                <a:lnTo>
                  <a:pt x="0" y="3289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02713" y="3616488"/>
            <a:ext cx="9882573" cy="181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30"/>
              </a:lnSpc>
            </a:pPr>
            <a:r>
              <a:rPr lang="en-US" sz="13330">
                <a:solidFill>
                  <a:srgbClr val="1D3642"/>
                </a:solidFill>
                <a:latin typeface="Chau Philomene Bold"/>
              </a:rPr>
              <a:t>OBRIGADO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93417" y="6138386"/>
            <a:ext cx="111011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D3642"/>
                </a:solidFill>
                <a:latin typeface="Open Sans Bold"/>
              </a:rPr>
              <a:t>Vinícius Cruz Cassemira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93417" y="7313864"/>
            <a:ext cx="1110116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D3642"/>
                </a:solidFill>
                <a:latin typeface="Open Sans Bold"/>
              </a:rPr>
              <a:t>E-mail:</a:t>
            </a:r>
            <a:r>
              <a:rPr lang="en-US" sz="4000">
                <a:solidFill>
                  <a:srgbClr val="1D3642"/>
                </a:solidFill>
                <a:latin typeface="Open Sans"/>
              </a:rPr>
              <a:t>vinicius.cassemira@fatec.sp.gov.br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07298" y="5850412"/>
            <a:ext cx="8325843" cy="7977672"/>
          </a:xfrm>
          <a:custGeom>
            <a:avLst/>
            <a:gdLst/>
            <a:ahLst/>
            <a:cxnLst/>
            <a:rect r="r" b="b" t="t" l="l"/>
            <a:pathLst>
              <a:path h="7977672" w="8325843">
                <a:moveTo>
                  <a:pt x="0" y="0"/>
                </a:moveTo>
                <a:lnTo>
                  <a:pt x="8325844" y="0"/>
                </a:lnTo>
                <a:lnTo>
                  <a:pt x="8325844" y="7977672"/>
                </a:lnTo>
                <a:lnTo>
                  <a:pt x="0" y="797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3179" y="2371326"/>
            <a:ext cx="5047838" cy="6958172"/>
          </a:xfrm>
          <a:custGeom>
            <a:avLst/>
            <a:gdLst/>
            <a:ahLst/>
            <a:cxnLst/>
            <a:rect r="r" b="b" t="t" l="l"/>
            <a:pathLst>
              <a:path h="6958172" w="5047838">
                <a:moveTo>
                  <a:pt x="0" y="0"/>
                </a:moveTo>
                <a:lnTo>
                  <a:pt x="5047837" y="0"/>
                </a:lnTo>
                <a:lnTo>
                  <a:pt x="5047837" y="6958173"/>
                </a:lnTo>
                <a:lnTo>
                  <a:pt x="0" y="695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81821" y="443728"/>
            <a:ext cx="3698390" cy="3698390"/>
          </a:xfrm>
          <a:custGeom>
            <a:avLst/>
            <a:gdLst/>
            <a:ahLst/>
            <a:cxnLst/>
            <a:rect r="r" b="b" t="t" l="l"/>
            <a:pathLst>
              <a:path h="3698390" w="3698390">
                <a:moveTo>
                  <a:pt x="0" y="0"/>
                </a:moveTo>
                <a:lnTo>
                  <a:pt x="3698391" y="0"/>
                </a:lnTo>
                <a:lnTo>
                  <a:pt x="3698391" y="3698390"/>
                </a:lnTo>
                <a:lnTo>
                  <a:pt x="0" y="3698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05518" y="1016434"/>
            <a:ext cx="9053782" cy="1649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182">
                <a:solidFill>
                  <a:srgbClr val="1D3642"/>
                </a:solidFill>
                <a:latin typeface="Chau Philomene Bold Italics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4379" y="4943570"/>
            <a:ext cx="4434139" cy="204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8"/>
              </a:lnSpc>
            </a:pPr>
            <a:r>
              <a:rPr lang="en-US" sz="5153">
                <a:solidFill>
                  <a:srgbClr val="1D3642"/>
                </a:solidFill>
                <a:latin typeface="Glacial Indifference"/>
              </a:rPr>
              <a:t>Gerenciamento de salas Fatec Jahu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70691" y="7648005"/>
            <a:ext cx="2638995" cy="2638995"/>
          </a:xfrm>
          <a:custGeom>
            <a:avLst/>
            <a:gdLst/>
            <a:ahLst/>
            <a:cxnLst/>
            <a:rect r="r" b="b" t="t" l="l"/>
            <a:pathLst>
              <a:path h="2638995" w="2638995">
                <a:moveTo>
                  <a:pt x="0" y="0"/>
                </a:moveTo>
                <a:lnTo>
                  <a:pt x="2638996" y="0"/>
                </a:lnTo>
                <a:lnTo>
                  <a:pt x="2638996" y="2638995"/>
                </a:lnTo>
                <a:lnTo>
                  <a:pt x="0" y="2638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74628" y="3728131"/>
            <a:ext cx="8515561" cy="44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1864" indent="-405932" lvl="1">
              <a:lnSpc>
                <a:spcPts val="5903"/>
              </a:lnSpc>
              <a:buFont typeface="Arial"/>
              <a:buChar char="•"/>
            </a:pPr>
            <a:r>
              <a:rPr lang="en-US" sz="3760" spc="15">
                <a:solidFill>
                  <a:srgbClr val="1D3642"/>
                </a:solidFill>
                <a:latin typeface="Glacial Indifference"/>
              </a:rPr>
              <a:t>Desenvolver um software de gerenciamento e agendamento de salas com o objetivo de facilitar e otimizar a questão da disponibilidade e utilização das salas da Fatec Jahu.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496" y="2031168"/>
            <a:ext cx="7114007" cy="1645895"/>
            <a:chOff x="0" y="0"/>
            <a:chExt cx="6395991" cy="1479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5991" cy="1479775"/>
            </a:xfrm>
            <a:custGeom>
              <a:avLst/>
              <a:gdLst/>
              <a:ahLst/>
              <a:cxnLst/>
              <a:rect r="r" b="b" t="t" l="l"/>
              <a:pathLst>
                <a:path h="1479775" w="6395991">
                  <a:moveTo>
                    <a:pt x="0" y="0"/>
                  </a:moveTo>
                  <a:lnTo>
                    <a:pt x="6395991" y="0"/>
                  </a:lnTo>
                  <a:lnTo>
                    <a:pt x="639599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395991" cy="151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7157" y="1906802"/>
            <a:ext cx="7014988" cy="1565736"/>
            <a:chOff x="0" y="0"/>
            <a:chExt cx="6306966" cy="14077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06967" cy="1407707"/>
            </a:xfrm>
            <a:custGeom>
              <a:avLst/>
              <a:gdLst/>
              <a:ahLst/>
              <a:cxnLst/>
              <a:rect r="r" b="b" t="t" l="l"/>
              <a:pathLst>
                <a:path h="1407707" w="6306967">
                  <a:moveTo>
                    <a:pt x="0" y="0"/>
                  </a:moveTo>
                  <a:lnTo>
                    <a:pt x="6306967" y="0"/>
                  </a:lnTo>
                  <a:lnTo>
                    <a:pt x="6306967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F6B21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06966" cy="144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82496" y="965382"/>
            <a:ext cx="8176202" cy="8176202"/>
          </a:xfrm>
          <a:custGeom>
            <a:avLst/>
            <a:gdLst/>
            <a:ahLst/>
            <a:cxnLst/>
            <a:rect r="r" b="b" t="t" l="l"/>
            <a:pathLst>
              <a:path h="8176202" w="8176202">
                <a:moveTo>
                  <a:pt x="0" y="0"/>
                </a:moveTo>
                <a:lnTo>
                  <a:pt x="8176202" y="0"/>
                </a:lnTo>
                <a:lnTo>
                  <a:pt x="8176202" y="8176202"/>
                </a:lnTo>
                <a:lnTo>
                  <a:pt x="0" y="817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53769" y="4640186"/>
            <a:ext cx="7004930" cy="6661051"/>
          </a:xfrm>
          <a:custGeom>
            <a:avLst/>
            <a:gdLst/>
            <a:ahLst/>
            <a:cxnLst/>
            <a:rect r="r" b="b" t="t" l="l"/>
            <a:pathLst>
              <a:path h="6661051" w="7004930">
                <a:moveTo>
                  <a:pt x="0" y="0"/>
                </a:moveTo>
                <a:lnTo>
                  <a:pt x="7004929" y="0"/>
                </a:lnTo>
                <a:lnTo>
                  <a:pt x="7004929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1661" y="4346234"/>
            <a:ext cx="8515561" cy="51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1864" indent="-405932" lvl="1">
              <a:lnSpc>
                <a:spcPts val="5903"/>
              </a:lnSpc>
              <a:buFont typeface="Arial"/>
              <a:buChar char="•"/>
            </a:pPr>
            <a:r>
              <a:rPr lang="en-US" sz="3760" spc="15">
                <a:solidFill>
                  <a:srgbClr val="1D3642"/>
                </a:solidFill>
                <a:latin typeface="Glacial Indifference"/>
              </a:rPr>
              <a:t>Desenvolver um site que proporcione praticidade e agilidade em relação ao agendamento e consulta de salas da Fatec Jahu, respectivamente.</a:t>
            </a:r>
          </a:p>
          <a:p>
            <a:pPr algn="l">
              <a:lnSpc>
                <a:spcPts val="5903"/>
              </a:lnSpc>
            </a:pPr>
          </a:p>
          <a:p>
            <a:pPr algn="l" marL="811864" indent="-405932" lvl="1">
              <a:lnSpc>
                <a:spcPts val="5903"/>
              </a:lnSpc>
              <a:buFont typeface="Arial"/>
              <a:buChar char="•"/>
            </a:pPr>
            <a:r>
              <a:rPr lang="en-US" sz="3760" spc="15">
                <a:solidFill>
                  <a:srgbClr val="1D3642"/>
                </a:solidFill>
                <a:latin typeface="Glacial Indifference"/>
              </a:rPr>
              <a:t>Entrevistar os auxiliares de docente da Fatec Jahu.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09095" y="1076325"/>
            <a:ext cx="1725133" cy="1725133"/>
          </a:xfrm>
          <a:custGeom>
            <a:avLst/>
            <a:gdLst/>
            <a:ahLst/>
            <a:cxnLst/>
            <a:rect r="r" b="b" t="t" l="l"/>
            <a:pathLst>
              <a:path h="1725133" w="1725133">
                <a:moveTo>
                  <a:pt x="0" y="0"/>
                </a:moveTo>
                <a:lnTo>
                  <a:pt x="1725133" y="0"/>
                </a:lnTo>
                <a:lnTo>
                  <a:pt x="1725133" y="1725133"/>
                </a:lnTo>
                <a:lnTo>
                  <a:pt x="0" y="1725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50781" y="2174043"/>
            <a:ext cx="7345248" cy="110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8"/>
              </a:lnSpc>
            </a:pPr>
            <a:r>
              <a:rPr lang="en-US" sz="8231" spc="337">
                <a:solidFill>
                  <a:srgbClr val="F6EED9"/>
                </a:solidFill>
                <a:latin typeface="Chau Philomene"/>
              </a:rPr>
              <a:t>OBJETIVOS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BB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5855" y="1475104"/>
            <a:ext cx="6048628" cy="1645895"/>
            <a:chOff x="0" y="0"/>
            <a:chExt cx="5438141" cy="1479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8141" cy="1479775"/>
            </a:xfrm>
            <a:custGeom>
              <a:avLst/>
              <a:gdLst/>
              <a:ahLst/>
              <a:cxnLst/>
              <a:rect r="r" b="b" t="t" l="l"/>
              <a:pathLst>
                <a:path h="1479775" w="5438141">
                  <a:moveTo>
                    <a:pt x="0" y="0"/>
                  </a:moveTo>
                  <a:lnTo>
                    <a:pt x="5438141" y="0"/>
                  </a:lnTo>
                  <a:lnTo>
                    <a:pt x="543814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8141" cy="151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3517" y="1350738"/>
            <a:ext cx="6002360" cy="1565736"/>
            <a:chOff x="0" y="0"/>
            <a:chExt cx="5396543" cy="14077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96543" cy="1407707"/>
            </a:xfrm>
            <a:custGeom>
              <a:avLst/>
              <a:gdLst/>
              <a:ahLst/>
              <a:cxnLst/>
              <a:rect r="r" b="b" t="t" l="l"/>
              <a:pathLst>
                <a:path h="1407707" w="5396543">
                  <a:moveTo>
                    <a:pt x="0" y="0"/>
                  </a:moveTo>
                  <a:lnTo>
                    <a:pt x="5396543" y="0"/>
                  </a:lnTo>
                  <a:lnTo>
                    <a:pt x="5396543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6EED9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96543" cy="144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59565" y="1570061"/>
            <a:ext cx="5568870" cy="132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5023">
                <a:solidFill>
                  <a:srgbClr val="1D3642"/>
                </a:solidFill>
                <a:latin typeface="Chau Philomene"/>
              </a:rPr>
              <a:t>REQUISITOS FUNCIONAIS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45050" y="336155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5050" y="5363111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85855" y="336155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5050" y="734683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27913" y="723253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85855" y="5364333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27515" y="3771225"/>
            <a:ext cx="2862738" cy="84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Cadastrar Usuário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27515" y="5772779"/>
            <a:ext cx="3109029" cy="84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Logar na aplicação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0398" y="3898453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0398" y="5900006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0398" y="7883732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11203" y="3898453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27515" y="7961292"/>
            <a:ext cx="28627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Iniciar site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67670" y="3976012"/>
            <a:ext cx="3112865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Exibir blocos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11203" y="5900032"/>
            <a:ext cx="1203444" cy="63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53260" y="7769432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67670" y="5978788"/>
            <a:ext cx="35496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Exibir salas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09727" y="7846992"/>
            <a:ext cx="3671754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Descrever sala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908134" y="336155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133481" y="3898453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89948" y="3976012"/>
            <a:ext cx="3112865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Agendar sala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1908134" y="5364333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133481" y="5901228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8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89948" y="5774001"/>
            <a:ext cx="3112865" cy="84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Exibir salas agendadas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1908134" y="7346837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2133481" y="7883732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89948" y="7961292"/>
            <a:ext cx="3112865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Fornecer ajuda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7D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5855" y="1475104"/>
            <a:ext cx="6048628" cy="1645895"/>
            <a:chOff x="0" y="0"/>
            <a:chExt cx="5438141" cy="1479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8141" cy="1479775"/>
            </a:xfrm>
            <a:custGeom>
              <a:avLst/>
              <a:gdLst/>
              <a:ahLst/>
              <a:cxnLst/>
              <a:rect r="r" b="b" t="t" l="l"/>
              <a:pathLst>
                <a:path h="1479775" w="5438141">
                  <a:moveTo>
                    <a:pt x="0" y="0"/>
                  </a:moveTo>
                  <a:lnTo>
                    <a:pt x="5438141" y="0"/>
                  </a:lnTo>
                  <a:lnTo>
                    <a:pt x="543814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8141" cy="151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3517" y="1350738"/>
            <a:ext cx="6002360" cy="1565736"/>
            <a:chOff x="0" y="0"/>
            <a:chExt cx="5396543" cy="14077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96543" cy="1407707"/>
            </a:xfrm>
            <a:custGeom>
              <a:avLst/>
              <a:gdLst/>
              <a:ahLst/>
              <a:cxnLst/>
              <a:rect r="r" b="b" t="t" l="l"/>
              <a:pathLst>
                <a:path h="1407707" w="5396543">
                  <a:moveTo>
                    <a:pt x="0" y="0"/>
                  </a:moveTo>
                  <a:lnTo>
                    <a:pt x="5396543" y="0"/>
                  </a:lnTo>
                  <a:lnTo>
                    <a:pt x="5396543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6EED9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96543" cy="144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81775" y="8590369"/>
            <a:ext cx="5924450" cy="4114800"/>
          </a:xfrm>
          <a:custGeom>
            <a:avLst/>
            <a:gdLst/>
            <a:ahLst/>
            <a:cxnLst/>
            <a:rect r="r" b="b" t="t" l="l"/>
            <a:pathLst>
              <a:path h="4114800" w="592445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59565" y="1610574"/>
            <a:ext cx="5568870" cy="125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4799">
                <a:solidFill>
                  <a:srgbClr val="1D3642"/>
                </a:solidFill>
                <a:latin typeface="Chau Philomene"/>
              </a:rPr>
              <a:t>REQUISITOS NÃO FUNCIONAIS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37463" y="4080306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33756" y="4080306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05984" y="4080306"/>
            <a:ext cx="1654139" cy="1630079"/>
          </a:xfrm>
          <a:custGeom>
            <a:avLst/>
            <a:gdLst/>
            <a:ahLst/>
            <a:cxnLst/>
            <a:rect r="r" b="b" t="t" l="l"/>
            <a:pathLst>
              <a:path h="1630079" w="165413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19927" y="4694761"/>
            <a:ext cx="28627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Responsividade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2810" y="4617201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59103" y="4617201"/>
            <a:ext cx="1203444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5571" y="4694761"/>
            <a:ext cx="28627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Disponibilidade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1332" y="4616005"/>
            <a:ext cx="1203444" cy="63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7799" y="4694761"/>
            <a:ext cx="3549638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>
                <a:solidFill>
                  <a:srgbClr val="1D3642"/>
                </a:solidFill>
                <a:latin typeface="Glacial Indifference"/>
              </a:rPr>
              <a:t>Acessibilidade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73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9655" y="2074124"/>
            <a:ext cx="10228690" cy="7729825"/>
          </a:xfrm>
          <a:custGeom>
            <a:avLst/>
            <a:gdLst/>
            <a:ahLst/>
            <a:cxnLst/>
            <a:rect r="r" b="b" t="t" l="l"/>
            <a:pathLst>
              <a:path h="7729825" w="10228690">
                <a:moveTo>
                  <a:pt x="0" y="0"/>
                </a:moveTo>
                <a:lnTo>
                  <a:pt x="10228690" y="0"/>
                </a:lnTo>
                <a:lnTo>
                  <a:pt x="10228690" y="7729825"/>
                </a:lnTo>
                <a:lnTo>
                  <a:pt x="0" y="772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7745" y="332687"/>
            <a:ext cx="10552509" cy="134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7"/>
              </a:lnSpc>
            </a:pPr>
            <a:r>
              <a:rPr lang="en-US" sz="8569" spc="351">
                <a:solidFill>
                  <a:srgbClr val="F6EED9"/>
                </a:solidFill>
                <a:latin typeface="Chau Philomene"/>
              </a:rPr>
              <a:t>MODELO DE NEGÓCIOS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57414" y="5262431"/>
            <a:ext cx="9201886" cy="3406946"/>
            <a:chOff x="0" y="0"/>
            <a:chExt cx="5438141" cy="2013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8141" cy="2013441"/>
            </a:xfrm>
            <a:custGeom>
              <a:avLst/>
              <a:gdLst/>
              <a:ahLst/>
              <a:cxnLst/>
              <a:rect r="r" b="b" t="t" l="l"/>
              <a:pathLst>
                <a:path h="2013441" w="5438141">
                  <a:moveTo>
                    <a:pt x="0" y="0"/>
                  </a:moveTo>
                  <a:lnTo>
                    <a:pt x="5438141" y="0"/>
                  </a:lnTo>
                  <a:lnTo>
                    <a:pt x="5438141" y="2013441"/>
                  </a:lnTo>
                  <a:lnTo>
                    <a:pt x="0" y="2013441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8141" cy="2051541"/>
            </a:xfrm>
            <a:prstGeom prst="rect">
              <a:avLst/>
            </a:prstGeom>
          </p:spPr>
          <p:txBody>
            <a:bodyPr anchor="ctr" rtlCol="false" tIns="77283" lIns="77283" bIns="77283" rIns="7728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56085" y="5073231"/>
            <a:ext cx="9131498" cy="3256779"/>
            <a:chOff x="0" y="0"/>
            <a:chExt cx="5396543" cy="1924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96543" cy="1924695"/>
            </a:xfrm>
            <a:custGeom>
              <a:avLst/>
              <a:gdLst/>
              <a:ahLst/>
              <a:cxnLst/>
              <a:rect r="r" b="b" t="t" l="l"/>
              <a:pathLst>
                <a:path h="1924695" w="5396543">
                  <a:moveTo>
                    <a:pt x="0" y="0"/>
                  </a:moveTo>
                  <a:lnTo>
                    <a:pt x="5396543" y="0"/>
                  </a:lnTo>
                  <a:lnTo>
                    <a:pt x="5396543" y="1924695"/>
                  </a:lnTo>
                  <a:lnTo>
                    <a:pt x="0" y="1924695"/>
                  </a:lnTo>
                  <a:close/>
                </a:path>
              </a:pathLst>
            </a:custGeom>
            <a:solidFill>
              <a:srgbClr val="F6EED9"/>
            </a:solidFill>
            <a:ln w="5715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96543" cy="1962795"/>
            </a:xfrm>
            <a:prstGeom prst="rect">
              <a:avLst/>
            </a:prstGeom>
          </p:spPr>
          <p:txBody>
            <a:bodyPr anchor="ctr" rtlCol="false" tIns="77283" lIns="77283" bIns="77283" rIns="7728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26979" y="3152554"/>
            <a:ext cx="3861427" cy="2366001"/>
          </a:xfrm>
          <a:custGeom>
            <a:avLst/>
            <a:gdLst/>
            <a:ahLst/>
            <a:cxnLst/>
            <a:rect r="r" b="b" t="t" l="l"/>
            <a:pathLst>
              <a:path h="2366001" w="3861427">
                <a:moveTo>
                  <a:pt x="0" y="0"/>
                </a:moveTo>
                <a:lnTo>
                  <a:pt x="3861427" y="0"/>
                </a:lnTo>
                <a:lnTo>
                  <a:pt x="3861427" y="2366001"/>
                </a:lnTo>
                <a:lnTo>
                  <a:pt x="0" y="236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997362" y="6603691"/>
            <a:ext cx="5387583" cy="5309218"/>
          </a:xfrm>
          <a:custGeom>
            <a:avLst/>
            <a:gdLst/>
            <a:ahLst/>
            <a:cxnLst/>
            <a:rect r="r" b="b" t="t" l="l"/>
            <a:pathLst>
              <a:path h="5309218" w="5387583">
                <a:moveTo>
                  <a:pt x="0" y="0"/>
                </a:moveTo>
                <a:lnTo>
                  <a:pt x="5387584" y="0"/>
                </a:lnTo>
                <a:lnTo>
                  <a:pt x="5387584" y="5309218"/>
                </a:lnTo>
                <a:lnTo>
                  <a:pt x="0" y="5309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6066" y="1008666"/>
            <a:ext cx="6560019" cy="508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5"/>
              </a:lnSpc>
            </a:pPr>
            <a:r>
              <a:rPr lang="en-US" sz="6369" spc="261">
                <a:solidFill>
                  <a:srgbClr val="F6EED9"/>
                </a:solidFill>
                <a:latin typeface="Chau Philomene"/>
              </a:rPr>
              <a:t>PROTÓTIPO DO </a:t>
            </a:r>
          </a:p>
          <a:p>
            <a:pPr algn="l">
              <a:lnSpc>
                <a:spcPts val="8025"/>
              </a:lnSpc>
            </a:pPr>
            <a:r>
              <a:rPr lang="en-US" sz="6369" spc="261">
                <a:solidFill>
                  <a:srgbClr val="F6EED9"/>
                </a:solidFill>
                <a:latin typeface="Chau Philomene Bold"/>
              </a:rPr>
              <a:t>GERENCIAMENTO E AGENDAMENTO DE SALAS DA FATEC JAHU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42712" y="5739100"/>
            <a:ext cx="8364145" cy="196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3"/>
              </a:lnSpc>
            </a:pPr>
            <a:r>
              <a:rPr lang="en-US" sz="3760">
                <a:solidFill>
                  <a:srgbClr val="1D3642"/>
                </a:solidFill>
                <a:latin typeface="Glacial Indifference"/>
              </a:rPr>
              <a:t>https://www.figma.com/design/0YOvLh2Zu1DpA57Q6KdQkl/Projeto-Integrador?node-id=1%3A3&amp;t=CIlk9aMN2xa8h7mD-1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069453" y="7404896"/>
            <a:ext cx="1879341" cy="2157908"/>
          </a:xfrm>
          <a:custGeom>
            <a:avLst/>
            <a:gdLst/>
            <a:ahLst/>
            <a:cxnLst/>
            <a:rect r="r" b="b" t="t" l="l"/>
            <a:pathLst>
              <a:path h="2157908" w="1879341">
                <a:moveTo>
                  <a:pt x="0" y="0"/>
                </a:moveTo>
                <a:lnTo>
                  <a:pt x="1879342" y="0"/>
                </a:lnTo>
                <a:lnTo>
                  <a:pt x="1879342" y="2157908"/>
                </a:lnTo>
                <a:lnTo>
                  <a:pt x="0" y="2157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B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65595" y="4952175"/>
            <a:ext cx="4859710" cy="4789023"/>
          </a:xfrm>
          <a:custGeom>
            <a:avLst/>
            <a:gdLst/>
            <a:ahLst/>
            <a:cxnLst/>
            <a:rect r="r" b="b" t="t" l="l"/>
            <a:pathLst>
              <a:path h="4789023" w="4859710">
                <a:moveTo>
                  <a:pt x="0" y="0"/>
                </a:moveTo>
                <a:lnTo>
                  <a:pt x="4859709" y="0"/>
                </a:lnTo>
                <a:lnTo>
                  <a:pt x="4859709" y="4789023"/>
                </a:lnTo>
                <a:lnTo>
                  <a:pt x="0" y="47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3150" y="3585586"/>
            <a:ext cx="14080671" cy="5344886"/>
            <a:chOff x="0" y="0"/>
            <a:chExt cx="3708490" cy="140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90" cy="1407707"/>
            </a:xfrm>
            <a:custGeom>
              <a:avLst/>
              <a:gdLst/>
              <a:ahLst/>
              <a:cxnLst/>
              <a:rect r="r" b="b" t="t" l="l"/>
              <a:pathLst>
                <a:path h="1407707" w="3708490">
                  <a:moveTo>
                    <a:pt x="0" y="0"/>
                  </a:moveTo>
                  <a:lnTo>
                    <a:pt x="3708490" y="0"/>
                  </a:lnTo>
                  <a:lnTo>
                    <a:pt x="3708490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08490" cy="144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91393" y="3161043"/>
            <a:ext cx="14080671" cy="5344886"/>
            <a:chOff x="0" y="0"/>
            <a:chExt cx="3708490" cy="14077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08490" cy="1407707"/>
            </a:xfrm>
            <a:custGeom>
              <a:avLst/>
              <a:gdLst/>
              <a:ahLst/>
              <a:cxnLst/>
              <a:rect r="r" b="b" t="t" l="l"/>
              <a:pathLst>
                <a:path h="1407707" w="3708490">
                  <a:moveTo>
                    <a:pt x="0" y="0"/>
                  </a:moveTo>
                  <a:lnTo>
                    <a:pt x="3708490" y="0"/>
                  </a:lnTo>
                  <a:lnTo>
                    <a:pt x="3708490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FD14D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08490" cy="144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831133" y="3585586"/>
            <a:ext cx="3581940" cy="3567949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50137" t="0" r="-5013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D364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353030" y="3585586"/>
            <a:ext cx="3581940" cy="3567949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D3642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74926" y="3585586"/>
            <a:ext cx="3581940" cy="3567949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D3642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580829">
            <a:off x="14675151" y="1808835"/>
            <a:ext cx="3154813" cy="3143341"/>
          </a:xfrm>
          <a:custGeom>
            <a:avLst/>
            <a:gdLst/>
            <a:ahLst/>
            <a:cxnLst/>
            <a:rect r="r" b="b" t="t" l="l"/>
            <a:pathLst>
              <a:path h="3143341" w="3154813">
                <a:moveTo>
                  <a:pt x="0" y="0"/>
                </a:moveTo>
                <a:lnTo>
                  <a:pt x="3154812" y="0"/>
                </a:lnTo>
                <a:lnTo>
                  <a:pt x="3154812" y="3143340"/>
                </a:lnTo>
                <a:lnTo>
                  <a:pt x="0" y="3143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379575" y="1464025"/>
            <a:ext cx="9528849" cy="126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6"/>
              </a:lnSpc>
            </a:pPr>
            <a:r>
              <a:rPr lang="en-US" sz="9394">
                <a:solidFill>
                  <a:srgbClr val="1D3642"/>
                </a:solidFill>
                <a:latin typeface="Chau Philomene"/>
              </a:rPr>
              <a:t>PÁGINAS HTML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03664" y="7403837"/>
            <a:ext cx="5036879" cy="46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0"/>
              </a:lnSpc>
            </a:pPr>
            <a:r>
              <a:rPr lang="en-US" sz="3475">
                <a:solidFill>
                  <a:srgbClr val="1D3642"/>
                </a:solidFill>
                <a:latin typeface="Glacial Indifference"/>
              </a:rPr>
              <a:t>Escreva seus objetivos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60989" y="7403837"/>
            <a:ext cx="4166021" cy="46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0"/>
              </a:lnSpc>
            </a:pPr>
            <a:r>
              <a:rPr lang="en-US" sz="3475">
                <a:solidFill>
                  <a:srgbClr val="1D3642"/>
                </a:solidFill>
                <a:latin typeface="Glacial Indifference"/>
              </a:rPr>
              <a:t>Faça anotações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82886" y="7403837"/>
            <a:ext cx="4166021" cy="46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0"/>
              </a:lnSpc>
            </a:pPr>
            <a:r>
              <a:rPr lang="en-US" sz="3475">
                <a:solidFill>
                  <a:srgbClr val="1D3642"/>
                </a:solidFill>
                <a:latin typeface="Glacial Indifference"/>
              </a:rPr>
              <a:t>Observe os lugares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1618632"/>
            <a:ext cx="7049737" cy="7049737"/>
            <a:chOff x="0" y="0"/>
            <a:chExt cx="3241040" cy="3241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160" y="12700"/>
              <a:ext cx="3228340" cy="186690"/>
            </a:xfrm>
            <a:custGeom>
              <a:avLst/>
              <a:gdLst/>
              <a:ahLst/>
              <a:cxnLst/>
              <a:rect r="r" b="b" t="t" l="l"/>
              <a:pathLst>
                <a:path h="186690" w="3228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3101340" y="0"/>
                  </a:lnTo>
                  <a:cubicBezTo>
                    <a:pt x="3171190" y="0"/>
                    <a:pt x="3228340" y="57150"/>
                    <a:pt x="3228340" y="127000"/>
                  </a:cubicBezTo>
                  <a:lnTo>
                    <a:pt x="3228340" y="186690"/>
                  </a:lnTo>
                  <a:cubicBezTo>
                    <a:pt x="3228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5173C2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" y="193040"/>
              <a:ext cx="3228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322834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solidFill>
              <a:srgbClr val="F6F7F7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193040"/>
              <a:ext cx="3228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322834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blipFill>
              <a:blip r:embed="rId2"/>
              <a:stretch>
                <a:fillRect l="-20973" t="0" r="-2097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1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3241040">
                  <a:moveTo>
                    <a:pt x="3107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3107690" y="3241040"/>
                  </a:lnTo>
                  <a:cubicBezTo>
                    <a:pt x="3181350" y="3241040"/>
                    <a:pt x="3241040" y="3181350"/>
                    <a:pt x="3241040" y="3107690"/>
                  </a:cubicBezTo>
                  <a:lnTo>
                    <a:pt x="3241040" y="133350"/>
                  </a:lnTo>
                  <a:cubicBezTo>
                    <a:pt x="3241040" y="59690"/>
                    <a:pt x="3181350" y="0"/>
                    <a:pt x="3107690" y="0"/>
                  </a:cubicBezTo>
                  <a:close/>
                  <a:moveTo>
                    <a:pt x="133350" y="12700"/>
                  </a:moveTo>
                  <a:lnTo>
                    <a:pt x="3107690" y="12700"/>
                  </a:lnTo>
                  <a:cubicBezTo>
                    <a:pt x="3173730" y="12700"/>
                    <a:pt x="3228340" y="67310"/>
                    <a:pt x="3228340" y="133350"/>
                  </a:cubicBezTo>
                  <a:lnTo>
                    <a:pt x="3228340" y="186690"/>
                  </a:ln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close/>
                  <a:moveTo>
                    <a:pt x="3107690" y="3228340"/>
                  </a:move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3228340" y="199390"/>
                  </a:lnTo>
                  <a:lnTo>
                    <a:pt x="3228340" y="3107690"/>
                  </a:lnTo>
                  <a:cubicBezTo>
                    <a:pt x="3228340" y="3175000"/>
                    <a:pt x="3175000" y="3228340"/>
                    <a:pt x="3107690" y="3228340"/>
                  </a:cubicBezTo>
                  <a:close/>
                </a:path>
              </a:pathLst>
            </a:custGeom>
            <a:solidFill>
              <a:srgbClr val="1D364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F7DB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91820" y="88900"/>
              <a:ext cx="2508250" cy="33020"/>
            </a:xfrm>
            <a:custGeom>
              <a:avLst/>
              <a:gdLst/>
              <a:ahLst/>
              <a:cxnLst/>
              <a:rect r="r" b="b" t="t" l="l"/>
              <a:pathLst>
                <a:path h="33020" w="2508250">
                  <a:moveTo>
                    <a:pt x="2491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2491740" y="0"/>
                  </a:lnTo>
                  <a:cubicBezTo>
                    <a:pt x="2500630" y="0"/>
                    <a:pt x="2508250" y="7620"/>
                    <a:pt x="2508250" y="16510"/>
                  </a:cubicBezTo>
                  <a:lnTo>
                    <a:pt x="2508250" y="16510"/>
                  </a:lnTo>
                  <a:cubicBezTo>
                    <a:pt x="2506980" y="25400"/>
                    <a:pt x="2500630" y="33020"/>
                    <a:pt x="2491740" y="33020"/>
                  </a:cubicBezTo>
                  <a:close/>
                </a:path>
              </a:pathLst>
            </a:custGeom>
            <a:solidFill>
              <a:srgbClr val="5173C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32072" y="6982117"/>
            <a:ext cx="2696404" cy="2657183"/>
          </a:xfrm>
          <a:custGeom>
            <a:avLst/>
            <a:gdLst/>
            <a:ahLst/>
            <a:cxnLst/>
            <a:rect r="r" b="b" t="t" l="l"/>
            <a:pathLst>
              <a:path h="2657183" w="2696404">
                <a:moveTo>
                  <a:pt x="0" y="0"/>
                </a:moveTo>
                <a:lnTo>
                  <a:pt x="2696404" y="0"/>
                </a:lnTo>
                <a:lnTo>
                  <a:pt x="2696404" y="2657183"/>
                </a:lnTo>
                <a:lnTo>
                  <a:pt x="0" y="2657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81809" y="2132032"/>
            <a:ext cx="1593255" cy="1829416"/>
          </a:xfrm>
          <a:custGeom>
            <a:avLst/>
            <a:gdLst/>
            <a:ahLst/>
            <a:cxnLst/>
            <a:rect r="r" b="b" t="t" l="l"/>
            <a:pathLst>
              <a:path h="1829416" w="1593255">
                <a:moveTo>
                  <a:pt x="0" y="0"/>
                </a:moveTo>
                <a:lnTo>
                  <a:pt x="1593255" y="0"/>
                </a:lnTo>
                <a:lnTo>
                  <a:pt x="1593255" y="1829416"/>
                </a:lnTo>
                <a:lnTo>
                  <a:pt x="0" y="1829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91728" y="0"/>
            <a:ext cx="2213338" cy="2230063"/>
          </a:xfrm>
          <a:custGeom>
            <a:avLst/>
            <a:gdLst/>
            <a:ahLst/>
            <a:cxnLst/>
            <a:rect r="r" b="b" t="t" l="l"/>
            <a:pathLst>
              <a:path h="2230063" w="2213338">
                <a:moveTo>
                  <a:pt x="0" y="0"/>
                </a:moveTo>
                <a:lnTo>
                  <a:pt x="2213338" y="0"/>
                </a:lnTo>
                <a:lnTo>
                  <a:pt x="2213338" y="2230063"/>
                </a:lnTo>
                <a:lnTo>
                  <a:pt x="0" y="2230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09508" y="2274907"/>
            <a:ext cx="7731093" cy="242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59"/>
              </a:lnSpc>
            </a:pPr>
            <a:r>
              <a:rPr lang="en-US" sz="9087">
                <a:solidFill>
                  <a:srgbClr val="1D3642"/>
                </a:solidFill>
                <a:latin typeface="Chau Philomene"/>
              </a:rPr>
              <a:t>CONSIDERAÇÕES FINAIS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09508" y="4742280"/>
            <a:ext cx="7731093" cy="404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0"/>
              </a:lnSpc>
            </a:pPr>
            <a:r>
              <a:rPr lang="en-US" sz="3475">
                <a:solidFill>
                  <a:srgbClr val="1D3642"/>
                </a:solidFill>
                <a:latin typeface="Glacial Indifference"/>
              </a:rPr>
              <a:t>o que eu aprendi com o projeto?</a:t>
            </a:r>
          </a:p>
          <a:p>
            <a:pPr algn="just">
              <a:lnSpc>
                <a:spcPts val="3580"/>
              </a:lnSpc>
            </a:pPr>
          </a:p>
          <a:p>
            <a:pPr algn="just">
              <a:lnSpc>
                <a:spcPts val="3580"/>
              </a:lnSpc>
            </a:pPr>
            <a:r>
              <a:rPr lang="en-US" sz="3475">
                <a:solidFill>
                  <a:srgbClr val="1D3642"/>
                </a:solidFill>
                <a:latin typeface="Glacial Indifference"/>
              </a:rPr>
              <a:t>recapitular</a:t>
            </a:r>
          </a:p>
          <a:p>
            <a:pPr algn="just">
              <a:lnSpc>
                <a:spcPts val="3580"/>
              </a:lnSpc>
            </a:pPr>
          </a:p>
          <a:p>
            <a:pPr algn="just">
              <a:lnSpc>
                <a:spcPts val="3580"/>
              </a:lnSpc>
            </a:pPr>
            <a:r>
              <a:rPr lang="en-US" sz="3475">
                <a:solidFill>
                  <a:srgbClr val="1D3642"/>
                </a:solidFill>
                <a:latin typeface="Glacial Indifference"/>
              </a:rPr>
              <a:t>como foi o processo</a:t>
            </a:r>
          </a:p>
          <a:p>
            <a:pPr algn="just">
              <a:lnSpc>
                <a:spcPts val="3580"/>
              </a:lnSpc>
            </a:pPr>
          </a:p>
          <a:p>
            <a:pPr algn="just">
              <a:lnSpc>
                <a:spcPts val="3580"/>
              </a:lnSpc>
            </a:pPr>
            <a:r>
              <a:rPr lang="en-US" sz="3475">
                <a:solidFill>
                  <a:srgbClr val="1D3642"/>
                </a:solidFill>
                <a:latin typeface="Glacial Indifference"/>
              </a:rPr>
              <a:t>coisas que gostaríamos de ter feito</a:t>
            </a:r>
          </a:p>
          <a:p>
            <a:pPr algn="just">
              <a:lnSpc>
                <a:spcPts val="3580"/>
              </a:lnSpc>
            </a:pPr>
          </a:p>
          <a:p>
            <a:pPr algn="just">
              <a:lnSpc>
                <a:spcPts val="3580"/>
              </a:lnSpc>
            </a:pPr>
            <a:r>
              <a:rPr lang="en-US" sz="3475">
                <a:solidFill>
                  <a:srgbClr val="1D3642"/>
                </a:solidFill>
                <a:latin typeface="Glacial Indifference"/>
              </a:rPr>
              <a:t>indicar trabalhos futuros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DAGFMt8DC7Y</dc:identifier>
  <dcterms:modified xsi:type="dcterms:W3CDTF">2011-08-01T06:04:30Z</dcterms:modified>
  <cp:revision>1</cp:revision>
  <dc:title>Apresentação - PI - Agenda Fatec</dc:title>
</cp:coreProperties>
</file>